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8"/>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318" r:id="rId36"/>
    <p:sldId id="31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DBAC3-60A1-4913-A600-E1113DEB827D}" v="37" dt="2018-05-10T17:30:28.024"/>
    <p1510:client id="{5F159153-6972-4091-9728-9592CD7B1E22}" v="1" dt="2018-06-29T19:57:36.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80730" autoAdjust="0"/>
  </p:normalViewPr>
  <p:slideViewPr>
    <p:cSldViewPr snapToGrid="0">
      <p:cViewPr varScale="1">
        <p:scale>
          <a:sx n="100" d="100"/>
          <a:sy n="100" d="100"/>
        </p:scale>
        <p:origin x="348" y="9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a:t>
            </a:r>
            <a:r>
              <a:rPr lang="en-US" dirty="0" err="1"/>
              <a:t>VNet</a:t>
            </a:r>
            <a:r>
              <a:rPr lang="en-US" dirty="0"/>
              <a: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4:47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4:47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4:47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a:t>
            </a:r>
            <a:r>
              <a:rPr lang="en-US" dirty="0" err="1"/>
              <a:t>VNet</a:t>
            </a:r>
            <a:r>
              <a:rPr lang="en-US" dirty="0"/>
              <a:t>, with subnets for MI, Game, Management, Auth, and a Gateway subnet. SQL MI instances are hosted in the MI subnet. Gaming IaaS VMs are hosted in the Game subnet. Authorization VMs are in the Auth subnet, and a </a:t>
            </a:r>
            <a:r>
              <a:rPr lang="en-US" dirty="0" err="1"/>
              <a:t>JumpbBox</a:t>
            </a:r>
            <a:r>
              <a:rPr lang="en-US" dirty="0"/>
              <a:t> is  in the Management subnet. On-premises resources can access the </a:t>
            </a:r>
            <a:r>
              <a:rPr lang="en-US" dirty="0" err="1"/>
              <a:t>VNet</a:t>
            </a:r>
            <a:r>
              <a:rPr lang="en-US" dirty="0"/>
              <a: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SQL Data Warehouse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SQL DW, on the other hand, could require some re-architecting. In addition, the customer stated that their developers and customer service personnel connect directly to the data warehouse for reporting, troubleshooting, and other activities. SQL DW only allows 32 concurrent queries, so this could cause issues if a lot of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a:t>
            </a:r>
            <a:r>
              <a:rPr lang="en-US" sz="1200" b="0" kern="1200" dirty="0" err="1">
                <a:solidFill>
                  <a:schemeClr val="tx1"/>
                </a:solidFill>
                <a:effectLst/>
                <a:latin typeface="+mn-lt"/>
                <a:ea typeface="+mn-ea"/>
                <a:cs typeface="+mn-cs"/>
              </a:rPr>
              <a:t>VNet</a:t>
            </a:r>
            <a:r>
              <a:rPr lang="en-US" sz="1200" b="0" kern="1200" dirty="0">
                <a:solidFill>
                  <a:schemeClr val="tx1"/>
                </a:solidFill>
                <a:effectLst/>
                <a:latin typeface="+mn-lt"/>
                <a:ea typeface="+mn-ea"/>
                <a:cs typeface="+mn-cs"/>
              </a:rPr>
              <a:t> peering would need to be established between the virtual networks.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4:47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4:47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a:t>
            </a:r>
            <a:r>
              <a:rPr lang="en-US" dirty="0" err="1"/>
              <a:t>Vnet</a:t>
            </a:r>
            <a:endParaRPr lang="en-US" dirty="0"/>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5/31/2019 4:47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1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31.png"/><Relationship Id="rId4" Type="http://schemas.openxmlformats.org/officeDocument/2006/relationships/image" Target="../media/image4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Tailspin Toys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Site Recovery</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grpSp>
        <p:nvGrpSpPr>
          <p:cNvPr id="12" name="Group 11">
            <a:extLst>
              <a:ext uri="{FF2B5EF4-FFF2-40B4-BE49-F238E27FC236}">
                <a16:creationId xmlns:a16="http://schemas.microsoft.com/office/drawing/2014/main" id="{5D6D51F1-A39B-4D5B-93F3-8AA986E2AA92}"/>
              </a:ext>
              <a:ext uri="{C183D7F6-B498-43B3-948B-1728B52AA6E4}">
                <adec:decorative xmlns:adec="http://schemas.microsoft.com/office/drawing/2017/decorative" val="1"/>
              </a:ext>
            </a:extLst>
          </p:cNvPr>
          <p:cNvGrpSpPr/>
          <p:nvPr/>
        </p:nvGrpSpPr>
        <p:grpSpPr>
          <a:xfrm>
            <a:off x="9507138" y="1189176"/>
            <a:ext cx="2286000" cy="2286000"/>
            <a:chOff x="9507138" y="2286000"/>
            <a:chExt cx="2286000" cy="2286000"/>
          </a:xfrm>
        </p:grpSpPr>
        <p:sp>
          <p:nvSpPr>
            <p:cNvPr id="9" name="Oval 8">
              <a:extLst>
                <a:ext uri="{FF2B5EF4-FFF2-40B4-BE49-F238E27FC236}">
                  <a16:creationId xmlns:a16="http://schemas.microsoft.com/office/drawing/2014/main" id="{6C3D7B6F-61B0-441A-A87C-701EA70D4F57}"/>
                </a:ext>
                <a:ext uri="{C183D7F6-B498-43B3-948B-1728B52AA6E4}">
                  <adec:decorative xmlns:adec="http://schemas.microsoft.com/office/drawing/2017/decorative" val="1"/>
                </a:ext>
              </a:extLst>
            </p:cNvPr>
            <p:cNvSpPr/>
            <p:nvPr/>
          </p:nvSpPr>
          <p:spPr bwMode="auto">
            <a:xfrm>
              <a:off x="9507138" y="2286000"/>
              <a:ext cx="2286000" cy="228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descr="Dollar sign icon">
              <a:extLst>
                <a:ext uri="{FF2B5EF4-FFF2-40B4-BE49-F238E27FC236}">
                  <a16:creationId xmlns:a16="http://schemas.microsoft.com/office/drawing/2014/main" id="{C7BFA825-9D3A-4979-A47B-855CDDD85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35738" y="2514600"/>
              <a:ext cx="1828800" cy="1828800"/>
            </a:xfrm>
            <a:prstGeom prst="rect">
              <a:avLst/>
            </a:prstGeom>
          </p:spPr>
        </p:pic>
      </p:grpSp>
      <p:grpSp>
        <p:nvGrpSpPr>
          <p:cNvPr id="18" name="Group 17">
            <a:extLst>
              <a:ext uri="{FF2B5EF4-FFF2-40B4-BE49-F238E27FC236}">
                <a16:creationId xmlns:a16="http://schemas.microsoft.com/office/drawing/2014/main" id="{6B99ABF0-F171-4509-A1C6-C2BE22AD1CF5}"/>
              </a:ext>
              <a:ext uri="{C183D7F6-B498-43B3-948B-1728B52AA6E4}">
                <adec:decorative xmlns:adec="http://schemas.microsoft.com/office/drawing/2017/decorative" val="1"/>
              </a:ext>
            </a:extLst>
          </p:cNvPr>
          <p:cNvGrpSpPr/>
          <p:nvPr/>
        </p:nvGrpSpPr>
        <p:grpSpPr>
          <a:xfrm>
            <a:off x="9507138" y="3878832"/>
            <a:ext cx="2286000" cy="2286000"/>
            <a:chOff x="9507138" y="3878832"/>
            <a:chExt cx="2286000" cy="2286000"/>
          </a:xfrm>
        </p:grpSpPr>
        <p:sp>
          <p:nvSpPr>
            <p:cNvPr id="14" name="Oval 13">
              <a:extLst>
                <a:ext uri="{FF2B5EF4-FFF2-40B4-BE49-F238E27FC236}">
                  <a16:creationId xmlns:a16="http://schemas.microsoft.com/office/drawing/2014/main" id="{18C9D776-21ED-43BB-B174-6D5A7B5BC7D3}"/>
                </a:ext>
                <a:ext uri="{C183D7F6-B498-43B3-948B-1728B52AA6E4}">
                  <adec:decorative xmlns:adec="http://schemas.microsoft.com/office/drawing/2017/decorative" val="1"/>
                </a:ext>
              </a:extLst>
            </p:cNvPr>
            <p:cNvSpPr/>
            <p:nvPr/>
          </p:nvSpPr>
          <p:spPr bwMode="auto">
            <a:xfrm>
              <a:off x="9507138" y="3878832"/>
              <a:ext cx="2286000" cy="228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descr="Stopwatch icon">
              <a:extLst>
                <a:ext uri="{FF2B5EF4-FFF2-40B4-BE49-F238E27FC236}">
                  <a16:creationId xmlns:a16="http://schemas.microsoft.com/office/drawing/2014/main" id="{018C896A-AA40-4F34-ADE5-C7BACC352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5738" y="4107432"/>
              <a:ext cx="1828800" cy="1828800"/>
            </a:xfrm>
            <a:prstGeom prst="rect">
              <a:avLst/>
            </a:prstGeom>
          </p:spPr>
        </p:pic>
      </p:grpSp>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Database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a:t>
            </a:r>
            <a:r>
              <a:rPr lang="en-US" sz="2000" dirty="0" err="1">
                <a:latin typeface="+mn-lt"/>
              </a:rPr>
              <a:t>VNet</a:t>
            </a:r>
            <a:r>
              <a:rPr lang="en-US" sz="2000" dirty="0">
                <a:latin typeface="+mn-lt"/>
              </a:rPr>
              <a: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 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Site Recovery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 (</a:t>
            </a:r>
            <a:r>
              <a:rPr lang="en-US" sz="3600" i="1" dirty="0">
                <a:solidFill>
                  <a:schemeClr val="tx1"/>
                </a:solidFill>
              </a:rPr>
              <a:t>in public preview</a:t>
            </a:r>
            <a:r>
              <a:rPr lang="en-US" sz="3600" dirty="0">
                <a:solidFill>
                  <a:schemeClr val="tx1"/>
                </a:solidFill>
              </a:rPr>
              <a:t>)</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sp>
        <p:nvSpPr>
          <p:cNvPr id="6" name="Rectangle 5">
            <a:extLst>
              <a:ext uri="{FF2B5EF4-FFF2-40B4-BE49-F238E27FC236}">
                <a16:creationId xmlns:a16="http://schemas.microsoft.com/office/drawing/2014/main" id="{CC483F42-DBCE-4488-BCFE-AA2F344CE123}"/>
              </a:ext>
              <a:ext uri="{C183D7F6-B498-43B3-948B-1728B52AA6E4}">
                <adec:decorative xmlns:adec="http://schemas.microsoft.com/office/drawing/2017/decorative" val="1"/>
              </a:ext>
            </a:extLst>
          </p:cNvPr>
          <p:cNvSpPr/>
          <p:nvPr/>
        </p:nvSpPr>
        <p:spPr bwMode="auto">
          <a:xfrm>
            <a:off x="1" y="1428750"/>
            <a:ext cx="12192000" cy="48402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CEB400B5-69F6-4716-A3D0-91F6EF61A456}"/>
              </a:ext>
              <a:ext uri="{C183D7F6-B498-43B3-948B-1728B52AA6E4}">
                <adec:decorative xmlns:adec="http://schemas.microsoft.com/office/drawing/2017/decorative" val="1"/>
              </a:ext>
            </a:extLst>
          </p:cNvPr>
          <p:cNvSpPr/>
          <p:nvPr/>
        </p:nvSpPr>
        <p:spPr>
          <a:xfrm>
            <a:off x="8580437"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b="1" dirty="0">
                <a:solidFill>
                  <a:schemeClr val="bg1"/>
                </a:solidFill>
                <a:cs typeface="Segoe UI Semibold" panose="020B0702040204020203" pitchFamily="34" charset="0"/>
              </a:rPr>
              <a:t>Azure SQL Database</a:t>
            </a:r>
          </a:p>
          <a:p>
            <a:pPr lvl="0" algn="ctr" defTabSz="914400">
              <a:spcBef>
                <a:spcPts val="600"/>
              </a:spcBef>
              <a:defRPr/>
            </a:pPr>
            <a:r>
              <a:rPr lang="en-US" sz="1600" dirty="0">
                <a:solidFill>
                  <a:schemeClr val="bg1"/>
                </a:solidFill>
              </a:rPr>
              <a:t>General-purpose relational database-as-a-service (DBaaS)</a:t>
            </a:r>
          </a:p>
        </p:txBody>
      </p:sp>
      <p:sp>
        <p:nvSpPr>
          <p:cNvPr id="8" name="Oval 7">
            <a:extLst>
              <a:ext uri="{FF2B5EF4-FFF2-40B4-BE49-F238E27FC236}">
                <a16:creationId xmlns:a16="http://schemas.microsoft.com/office/drawing/2014/main" id="{AF5F88A4-B3B2-40BE-94E8-7720A3A2DE8D}"/>
              </a:ext>
              <a:ext uri="{C183D7F6-B498-43B3-948B-1728B52AA6E4}">
                <adec:decorative xmlns:adec="http://schemas.microsoft.com/office/drawing/2017/decorative" val="1"/>
              </a:ext>
            </a:extLst>
          </p:cNvPr>
          <p:cNvSpPr/>
          <p:nvPr/>
        </p:nvSpPr>
        <p:spPr>
          <a:xfrm>
            <a:off x="4625987"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b="1" dirty="0">
                <a:solidFill>
                  <a:schemeClr val="bg1"/>
                </a:solidFill>
                <a:cs typeface="Segoe UI Semibold" panose="020B0702040204020203" pitchFamily="34" charset="0"/>
              </a:rPr>
              <a:t>Azure SQL Database Managed Instance</a:t>
            </a:r>
          </a:p>
          <a:p>
            <a:pPr lvl="0" algn="ctr" defTabSz="914400">
              <a:spcBef>
                <a:spcPts val="600"/>
              </a:spcBef>
              <a:defRPr/>
            </a:pPr>
            <a:r>
              <a:rPr lang="en-US" sz="1600" dirty="0">
                <a:solidFill>
                  <a:schemeClr val="bg1"/>
                </a:solidFill>
              </a:rPr>
              <a:t>Fully-managed SQL Server Database Engine Instance</a:t>
            </a:r>
          </a:p>
        </p:txBody>
      </p:sp>
      <p:sp>
        <p:nvSpPr>
          <p:cNvPr id="9" name="Oval 8">
            <a:extLst>
              <a:ext uri="{FF2B5EF4-FFF2-40B4-BE49-F238E27FC236}">
                <a16:creationId xmlns:a16="http://schemas.microsoft.com/office/drawing/2014/main" id="{AD00342A-55BD-4317-B4D9-716EFC88B6CF}"/>
              </a:ext>
              <a:ext uri="{C183D7F6-B498-43B3-948B-1728B52AA6E4}">
                <adec:decorative xmlns:adec="http://schemas.microsoft.com/office/drawing/2017/decorative" val="1"/>
              </a:ext>
            </a:extLst>
          </p:cNvPr>
          <p:cNvSpPr/>
          <p:nvPr/>
        </p:nvSpPr>
        <p:spPr>
          <a:xfrm>
            <a:off x="593316"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a:spcBef>
                <a:spcPts val="1200"/>
              </a:spcBef>
              <a:defRPr/>
            </a:pPr>
            <a:r>
              <a:rPr lang="en-US" sz="1600" b="1" dirty="0">
                <a:solidFill>
                  <a:schemeClr val="bg1"/>
                </a:solidFill>
                <a:cs typeface="Segoe UI Semibold" panose="020B0702040204020203" pitchFamily="34" charset="0"/>
              </a:rPr>
              <a:t>SQL Server on VM</a:t>
            </a:r>
          </a:p>
          <a:p>
            <a:pPr algn="ctr">
              <a:spcBef>
                <a:spcPts val="1200"/>
              </a:spcBef>
              <a:defRPr/>
            </a:pPr>
            <a:r>
              <a:rPr lang="en-US" sz="1600" dirty="0">
                <a:solidFill>
                  <a:schemeClr val="bg1"/>
                </a:solidFill>
              </a:rPr>
              <a:t>Easily migrate your SQL Server workloads to the cloud</a:t>
            </a:r>
          </a:p>
        </p:txBody>
      </p:sp>
      <p:pic>
        <p:nvPicPr>
          <p:cNvPr id="1026" name="Picture 2" descr="Azure SQL Database Managed Instance icon">
            <a:extLst>
              <a:ext uri="{FF2B5EF4-FFF2-40B4-BE49-F238E27FC236}">
                <a16:creationId xmlns:a16="http://schemas.microsoft.com/office/drawing/2014/main" id="{224A35D6-C643-4C36-B896-DBBF0812E0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4207" y="2772618"/>
            <a:ext cx="403585" cy="5303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zure SQL Database icon">
            <a:extLst>
              <a:ext uri="{FF2B5EF4-FFF2-40B4-BE49-F238E27FC236}">
                <a16:creationId xmlns:a16="http://schemas.microsoft.com/office/drawing/2014/main" id="{B048DF46-6D41-4332-98DD-2ED208C9D2F1}"/>
              </a:ext>
            </a:extLst>
          </p:cNvPr>
          <p:cNvPicPr>
            <a:picLocks noChangeAspect="1"/>
          </p:cNvPicPr>
          <p:nvPr/>
        </p:nvPicPr>
        <p:blipFill>
          <a:blip r:embed="rId4"/>
          <a:stretch>
            <a:fillRect/>
          </a:stretch>
        </p:blipFill>
        <p:spPr>
          <a:xfrm>
            <a:off x="9534018" y="2466294"/>
            <a:ext cx="1143000" cy="1143000"/>
          </a:xfrm>
          <a:prstGeom prst="rect">
            <a:avLst/>
          </a:prstGeom>
        </p:spPr>
      </p:pic>
      <p:pic>
        <p:nvPicPr>
          <p:cNvPr id="11" name="Graphic 10" descr="SQL Server on an Azure VM icon">
            <a:extLst>
              <a:ext uri="{FF2B5EF4-FFF2-40B4-BE49-F238E27FC236}">
                <a16:creationId xmlns:a16="http://schemas.microsoft.com/office/drawing/2014/main" id="{9D461B9F-FF6C-4DFE-B34D-225575A5ED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3556" y="2772618"/>
            <a:ext cx="649681" cy="530352"/>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3"/>
          <a:stretch>
            <a:fillRect/>
          </a:stretch>
        </p:blipFill>
        <p:spPr>
          <a:xfrm>
            <a:off x="18955" y="4981583"/>
            <a:ext cx="1528390" cy="1528390"/>
          </a:xfrm>
          <a:prstGeom prst="rect">
            <a:avLst/>
          </a:prstGeom>
        </p:spPr>
      </p:pic>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4159"/>
            <a:ext cx="10792963" cy="598539"/>
          </a:xfrm>
        </p:spPr>
        <p:txBody>
          <a:bodyPr/>
          <a:lstStyle/>
          <a:p>
            <a:r>
              <a:rPr lang="en-US" dirty="0"/>
              <a:t>Comparing the three</a:t>
            </a:r>
          </a:p>
        </p:txBody>
      </p:sp>
      <p:cxnSp>
        <p:nvCxnSpPr>
          <p:cNvPr id="15" name="Straight Connector 14">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Rectangle 22">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Rectangle 24">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cxnSp>
        <p:nvCxnSpPr>
          <p:cNvPr id="26" name="Straight Connector 25">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sp>
        <p:nvSpPr>
          <p:cNvPr id="30" name="Rectangle 29">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Rectangle 33">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Rectangle 36">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Rectangle 12">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sp>
        <p:nvSpPr>
          <p:cNvPr id="33" name="Rectangle 32">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and management</a:t>
            </a:r>
          </a:p>
        </p:txBody>
      </p:sp>
      <p:sp>
        <p:nvSpPr>
          <p:cNvPr id="35" name="Rectangle 34">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Rectangle 37">
            <a:extLst>
              <a:ext uri="{FF2B5EF4-FFF2-40B4-BE49-F238E27FC236}">
                <a16:creationId xmlns:a16="http://schemas.microsoft.com/office/drawing/2014/main" id="{936AF5C6-8D8C-4443-B659-18402D51F1BC}"/>
              </a:ext>
            </a:extLst>
          </p:cNvPr>
          <p:cNvSpPr/>
          <p:nvPr/>
        </p:nvSpPr>
        <p:spPr>
          <a:xfrm>
            <a:off x="7277564" y="3099377"/>
            <a:ext cx="4683771" cy="2031325"/>
          </a:xfrm>
          <a:prstGeom prst="rect">
            <a:avLst/>
          </a:prstGeom>
        </p:spPr>
        <p:txBody>
          <a:bodyPr wrap="square">
            <a:spAutoFit/>
          </a:bodyPr>
          <a:lstStyle/>
          <a:p>
            <a:pPr marL="285750" indent="-285750">
              <a:buFont typeface="Arial" panose="020B0604020202020204" pitchFamily="34" charset="0"/>
              <a:buChar char="•"/>
            </a:pPr>
            <a:r>
              <a:rPr lang="en-US" dirty="0">
                <a:latin typeface="segoe-ui_normal"/>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latin typeface="segoe-ui_normal"/>
              </a:rPr>
              <a:t>Don’t want to manage underlying OS and configuration</a:t>
            </a:r>
          </a:p>
          <a:p>
            <a:pPr marL="285750" indent="-285750">
              <a:buFont typeface="Arial" panose="020B0604020202020204" pitchFamily="34" charset="0"/>
              <a:buChar char="•"/>
            </a:pPr>
            <a:r>
              <a:rPr lang="en-US" dirty="0">
                <a:latin typeface="segoe-ui_normal"/>
              </a:rPr>
              <a:t>Databases up to 8 TB</a:t>
            </a:r>
            <a:endParaRPr lang="en-US" dirty="0"/>
          </a:p>
        </p:txBody>
      </p:sp>
      <p:sp>
        <p:nvSpPr>
          <p:cNvPr id="10" name="Rectangle 9">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sp>
        <p:nvSpPr>
          <p:cNvPr id="36" name="Rectangle 35">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Rectangle 38">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latin typeface="segoe-ui_normal"/>
              </a:rPr>
              <a:t>New cloud-designed applications that want to use the latest stable SQL Server features</a:t>
            </a:r>
          </a:p>
          <a:p>
            <a:pPr marL="285750" indent="-285750">
              <a:buFont typeface="Arial" panose="020B0604020202020204" pitchFamily="34" charset="0"/>
              <a:buChar char="•"/>
            </a:pPr>
            <a:r>
              <a:rPr lang="en-US" dirty="0">
                <a:latin typeface="segoe-ui_normal"/>
              </a:rPr>
              <a:t>Don’t want to manage underlying OS and configuration</a:t>
            </a:r>
          </a:p>
          <a:p>
            <a:pPr marL="285750" indent="-285750">
              <a:buFont typeface="Arial" panose="020B0604020202020204" pitchFamily="34" charset="0"/>
              <a:buChar char="•"/>
            </a:pPr>
            <a:r>
              <a:rPr lang="en-US" dirty="0">
                <a:latin typeface="segoe-ui_normal"/>
              </a:rPr>
              <a:t>Databases up to 100 TB (Hyperscale)</a:t>
            </a:r>
            <a:endParaRPr lang="en-US" dirty="0"/>
          </a:p>
        </p:txBody>
      </p:sp>
      <p:pic>
        <p:nvPicPr>
          <p:cNvPr id="31" name="Picture 2"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pic>
        <p:nvPicPr>
          <p:cNvPr id="27" name="Graphic 26"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292" y="2409958"/>
            <a:ext cx="929716" cy="758952"/>
          </a:xfrm>
          <a:prstGeom prst="rect">
            <a:avLst/>
          </a:prstGeom>
        </p:spPr>
      </p:pic>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sp>
        <p:nvSpPr>
          <p:cNvPr id="10" name="Rectangle 9">
            <a:extLst>
              <a:ext uri="{FF2B5EF4-FFF2-40B4-BE49-F238E27FC236}">
                <a16:creationId xmlns:a16="http://schemas.microsoft.com/office/drawing/2014/main" id="{51717714-A0BA-4846-B981-8DE8034062ED}"/>
              </a:ext>
              <a:ext uri="{C183D7F6-B498-43B3-948B-1728B52AA6E4}">
                <adec:decorative xmlns:adec="http://schemas.microsoft.com/office/drawing/2017/decorative" val="1"/>
              </a:ext>
            </a:extLst>
          </p:cNvPr>
          <p:cNvSpPr/>
          <p:nvPr/>
        </p:nvSpPr>
        <p:spPr bwMode="auto">
          <a:xfrm>
            <a:off x="1" y="1428750"/>
            <a:ext cx="12192000" cy="4840288"/>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C5BE24-C231-41B4-BC9B-C86F6C75DCB7}"/>
              </a:ext>
            </a:extLst>
          </p:cNvPr>
          <p:cNvSpPr/>
          <p:nvPr/>
        </p:nvSpPr>
        <p:spPr>
          <a:xfrm>
            <a:off x="9141839" y="2286380"/>
            <a:ext cx="2743200" cy="2738305"/>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SQL Server Migration Assistant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Automated migration to SQL Server</a:t>
            </a:r>
          </a:p>
        </p:txBody>
      </p:sp>
      <p:sp>
        <p:nvSpPr>
          <p:cNvPr id="13" name="Oval 12">
            <a:extLst>
              <a:ext uri="{FF2B5EF4-FFF2-40B4-BE49-F238E27FC236}">
                <a16:creationId xmlns:a16="http://schemas.microsoft.com/office/drawing/2014/main" id="{7641F163-048B-4361-B9D8-9FD4C414FEA3}"/>
              </a:ext>
            </a:extLst>
          </p:cNvPr>
          <p:cNvSpPr/>
          <p:nvPr/>
        </p:nvSpPr>
        <p:spPr>
          <a:xfrm>
            <a:off x="3222977" y="2286380"/>
            <a:ext cx="2743200" cy="2743200"/>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Database Migration Assistant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Easily upgrade to a modern data platform</a:t>
            </a:r>
          </a:p>
        </p:txBody>
      </p:sp>
      <p:sp>
        <p:nvSpPr>
          <p:cNvPr id="14" name="Oval 13">
            <a:extLst>
              <a:ext uri="{FF2B5EF4-FFF2-40B4-BE49-F238E27FC236}">
                <a16:creationId xmlns:a16="http://schemas.microsoft.com/office/drawing/2014/main" id="{3DDA1382-890E-49FA-A8B4-3D51D2AE6A40}"/>
              </a:ext>
            </a:extLst>
          </p:cNvPr>
          <p:cNvSpPr/>
          <p:nvPr/>
        </p:nvSpPr>
        <p:spPr>
          <a:xfrm>
            <a:off x="268664" y="2287298"/>
            <a:ext cx="2743200" cy="2743200"/>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Database Experimentation Assistant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Experimentation solution for SQL Server upgrades</a:t>
            </a:r>
          </a:p>
        </p:txBody>
      </p:sp>
      <p:sp>
        <p:nvSpPr>
          <p:cNvPr id="15" name="Oval 14">
            <a:extLst>
              <a:ext uri="{FF2B5EF4-FFF2-40B4-BE49-F238E27FC236}">
                <a16:creationId xmlns:a16="http://schemas.microsoft.com/office/drawing/2014/main" id="{F99FB421-6673-429D-82FE-2DA04901AA36}"/>
              </a:ext>
            </a:extLst>
          </p:cNvPr>
          <p:cNvSpPr/>
          <p:nvPr/>
        </p:nvSpPr>
        <p:spPr>
          <a:xfrm>
            <a:off x="6187526" y="2286380"/>
            <a:ext cx="2743200" cy="2743200"/>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Azure Database Migration Service</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Accelerate your transition to the cloud</a:t>
            </a:r>
          </a:p>
        </p:txBody>
      </p:sp>
      <p:pic>
        <p:nvPicPr>
          <p:cNvPr id="16" name="Picture 15" descr="Database Experimentation Assistant icon">
            <a:extLst>
              <a:ext uri="{FF2B5EF4-FFF2-40B4-BE49-F238E27FC236}">
                <a16:creationId xmlns:a16="http://schemas.microsoft.com/office/drawing/2014/main" id="{2AA6040D-D607-485D-9427-66A34105E964}"/>
              </a:ext>
            </a:extLst>
          </p:cNvPr>
          <p:cNvPicPr>
            <a:picLocks noChangeAspect="1"/>
          </p:cNvPicPr>
          <p:nvPr/>
        </p:nvPicPr>
        <p:blipFill>
          <a:blip r:embed="rId3"/>
          <a:stretch>
            <a:fillRect/>
          </a:stretch>
        </p:blipFill>
        <p:spPr>
          <a:xfrm>
            <a:off x="1425412" y="2484015"/>
            <a:ext cx="429704" cy="585216"/>
          </a:xfrm>
          <a:prstGeom prst="rect">
            <a:avLst/>
          </a:prstGeom>
        </p:spPr>
      </p:pic>
      <p:pic>
        <p:nvPicPr>
          <p:cNvPr id="17" name="Picture 16" descr="Database Migration Assistant icon">
            <a:extLst>
              <a:ext uri="{FF2B5EF4-FFF2-40B4-BE49-F238E27FC236}">
                <a16:creationId xmlns:a16="http://schemas.microsoft.com/office/drawing/2014/main" id="{B3690E56-0F98-4FFB-B459-01D17CDC01D3}"/>
              </a:ext>
            </a:extLst>
          </p:cNvPr>
          <p:cNvPicPr>
            <a:picLocks noChangeAspect="1"/>
          </p:cNvPicPr>
          <p:nvPr/>
        </p:nvPicPr>
        <p:blipFill>
          <a:blip r:embed="rId4"/>
          <a:stretch>
            <a:fillRect/>
          </a:stretch>
        </p:blipFill>
        <p:spPr>
          <a:xfrm>
            <a:off x="4305514" y="2484015"/>
            <a:ext cx="588362" cy="585216"/>
          </a:xfrm>
          <a:prstGeom prst="rect">
            <a:avLst/>
          </a:prstGeom>
        </p:spPr>
      </p:pic>
      <p:pic>
        <p:nvPicPr>
          <p:cNvPr id="18" name="Picture 17" descr="Azure Database Migration Service icon">
            <a:extLst>
              <a:ext uri="{FF2B5EF4-FFF2-40B4-BE49-F238E27FC236}">
                <a16:creationId xmlns:a16="http://schemas.microsoft.com/office/drawing/2014/main" id="{18EF5E55-42BF-4FCE-8D47-AFDE879F92BD}"/>
              </a:ext>
            </a:extLst>
          </p:cNvPr>
          <p:cNvPicPr>
            <a:picLocks noChangeAspect="1"/>
          </p:cNvPicPr>
          <p:nvPr/>
        </p:nvPicPr>
        <p:blipFill>
          <a:blip r:embed="rId5"/>
          <a:stretch>
            <a:fillRect/>
          </a:stretch>
        </p:blipFill>
        <p:spPr>
          <a:xfrm>
            <a:off x="7100333" y="2484015"/>
            <a:ext cx="917586" cy="585216"/>
          </a:xfrm>
          <a:prstGeom prst="rect">
            <a:avLst/>
          </a:prstGeom>
        </p:spPr>
      </p:pic>
      <p:grpSp>
        <p:nvGrpSpPr>
          <p:cNvPr id="19" name="Group 18" descr="SQL Server Migration Assistant icon">
            <a:extLst>
              <a:ext uri="{FF2B5EF4-FFF2-40B4-BE49-F238E27FC236}">
                <a16:creationId xmlns:a16="http://schemas.microsoft.com/office/drawing/2014/main" id="{578797F4-9A9B-4369-97B7-6EC875AF92BB}"/>
              </a:ext>
            </a:extLst>
          </p:cNvPr>
          <p:cNvGrpSpPr>
            <a:grpSpLocks noChangeAspect="1"/>
          </p:cNvGrpSpPr>
          <p:nvPr/>
        </p:nvGrpSpPr>
        <p:grpSpPr>
          <a:xfrm>
            <a:off x="10147386" y="2484015"/>
            <a:ext cx="732105" cy="585216"/>
            <a:chOff x="8030374" y="2144113"/>
            <a:chExt cx="3317349" cy="2651723"/>
          </a:xfrm>
        </p:grpSpPr>
        <p:pic>
          <p:nvPicPr>
            <p:cNvPr id="20" name="Picture 19" descr="SQL Database icon">
              <a:extLst>
                <a:ext uri="{FF2B5EF4-FFF2-40B4-BE49-F238E27FC236}">
                  <a16:creationId xmlns:a16="http://schemas.microsoft.com/office/drawing/2014/main" id="{2A4DFDF0-E8CA-415B-AD37-91231FF9F2F9}"/>
                </a:ext>
              </a:extLst>
            </p:cNvPr>
            <p:cNvPicPr>
              <a:picLocks noChangeAspect="1"/>
            </p:cNvPicPr>
            <p:nvPr/>
          </p:nvPicPr>
          <p:blipFill>
            <a:blip r:embed="rId6"/>
            <a:stretch>
              <a:fillRect/>
            </a:stretch>
          </p:blipFill>
          <p:spPr>
            <a:xfrm>
              <a:off x="9602736" y="3050849"/>
              <a:ext cx="1744987" cy="1744987"/>
            </a:xfrm>
            <a:prstGeom prst="rect">
              <a:avLst/>
            </a:prstGeom>
          </p:spPr>
        </p:pic>
        <p:pic>
          <p:nvPicPr>
            <p:cNvPr id="21" name="Picture 20" descr="Generic database icon">
              <a:extLst>
                <a:ext uri="{FF2B5EF4-FFF2-40B4-BE49-F238E27FC236}">
                  <a16:creationId xmlns:a16="http://schemas.microsoft.com/office/drawing/2014/main" id="{BE306122-3C74-4658-91E3-EF2CA130D4EB}"/>
                </a:ext>
              </a:extLst>
            </p:cNvPr>
            <p:cNvPicPr>
              <a:picLocks noChangeAspect="1"/>
            </p:cNvPicPr>
            <p:nvPr/>
          </p:nvPicPr>
          <p:blipFill>
            <a:blip r:embed="rId7"/>
            <a:stretch>
              <a:fillRect/>
            </a:stretch>
          </p:blipFill>
          <p:spPr>
            <a:xfrm>
              <a:off x="8030374" y="2717561"/>
              <a:ext cx="1744988" cy="1744988"/>
            </a:xfrm>
            <a:prstGeom prst="rect">
              <a:avLst/>
            </a:prstGeom>
          </p:spPr>
        </p:pic>
        <p:sp>
          <p:nvSpPr>
            <p:cNvPr id="22" name="Arrow: Curved Down 21">
              <a:extLst>
                <a:ext uri="{FF2B5EF4-FFF2-40B4-BE49-F238E27FC236}">
                  <a16:creationId xmlns:a16="http://schemas.microsoft.com/office/drawing/2014/main" id="{489B339C-541D-4D40-B1E9-E1AA35A6E34A}"/>
                </a:ext>
              </a:extLst>
            </p:cNvPr>
            <p:cNvSpPr/>
            <p:nvPr/>
          </p:nvSpPr>
          <p:spPr bwMode="auto">
            <a:xfrm rot="668479">
              <a:off x="8754661" y="2144113"/>
              <a:ext cx="2334913" cy="1069377"/>
            </a:xfrm>
            <a:prstGeom prst="curvedDownArrow">
              <a:avLst>
                <a:gd name="adj1" fmla="val 26344"/>
                <a:gd name="adj2" fmla="val 96471"/>
                <a:gd name="adj3" fmla="val 319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E253500-3D8C-4EED-A30B-F436B4080154}"/>
              </a:ext>
              <a:ext uri="{C183D7F6-B498-43B3-948B-1728B52AA6E4}">
                <adec:decorative xmlns:adec="http://schemas.microsoft.com/office/drawing/2017/decorative" val="1"/>
              </a:ext>
            </a:extLst>
          </p:cNvPr>
          <p:cNvSpPr/>
          <p:nvPr/>
        </p:nvSpPr>
        <p:spPr bwMode="auto">
          <a:xfrm>
            <a:off x="6096000" y="261136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E7C221F-6CC5-4A28-B9AA-250F2C19E0BD}"/>
              </a:ext>
              <a:ext uri="{C183D7F6-B498-43B3-948B-1728B52AA6E4}">
                <adec:decorative xmlns:adec="http://schemas.microsoft.com/office/drawing/2017/decorative" val="1"/>
              </a:ext>
            </a:extLst>
          </p:cNvPr>
          <p:cNvSpPr/>
          <p:nvPr/>
        </p:nvSpPr>
        <p:spPr bwMode="auto">
          <a:xfrm>
            <a:off x="3586352" y="265325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727700"/>
          </a:xfrm>
        </p:spPr>
        <p:txBody>
          <a:bodyPr/>
          <a:lstStyle/>
          <a:p>
            <a:endParaRPr lang="en-US" dirty="0"/>
          </a:p>
        </p:txBody>
      </p:sp>
      <p:pic>
        <p:nvPicPr>
          <p:cNvPr id="8" name="Graphic 7" descr="Virtual Network icon">
            <a:extLst>
              <a:ext uri="{FF2B5EF4-FFF2-40B4-BE49-F238E27FC236}">
                <a16:creationId xmlns:a16="http://schemas.microsoft.com/office/drawing/2014/main" id="{CF5D3EE4-9D76-4CFD-9D88-BBCF0F6EA5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1800" y="3339059"/>
            <a:ext cx="1371600" cy="1371600"/>
          </a:xfrm>
          <a:prstGeom prst="rect">
            <a:avLst/>
          </a:prstGeom>
        </p:spPr>
      </p:pic>
      <p:pic>
        <p:nvPicPr>
          <p:cNvPr id="10" name="Picture 2" descr="Azure SQL Database Managed Instance icon">
            <a:extLst>
              <a:ext uri="{FF2B5EF4-FFF2-40B4-BE49-F238E27FC236}">
                <a16:creationId xmlns:a16="http://schemas.microsoft.com/office/drawing/2014/main" id="{04E31166-80AF-4641-96CB-42EBE5F2B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299" y="3339059"/>
            <a:ext cx="104375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Plus symbol">
            <a:extLst>
              <a:ext uri="{FF2B5EF4-FFF2-40B4-BE49-F238E27FC236}">
                <a16:creationId xmlns:a16="http://schemas.microsoft.com/office/drawing/2014/main" id="{5D70EE31-6A25-439E-ABE0-AFFDD56644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58052" y="3525760"/>
            <a:ext cx="914400" cy="914400"/>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Database Managed Instance and the Azure Database Migration Service, we were able to migrate our database workloads into the cloud with minimal downtime and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Tailspin Toys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8160386" cy="5379312"/>
          </a:xfrm>
        </p:spPr>
        <p:txBody>
          <a:bodyPr>
            <a:normAutofit lnSpcReduction="10000"/>
          </a:bodyPr>
          <a:lstStyle/>
          <a:p>
            <a:r>
              <a:rPr lang="en-US" sz="3600" dirty="0">
                <a:solidFill>
                  <a:schemeClr val="tx1"/>
                </a:solidFill>
                <a:latin typeface="+mj-lt"/>
              </a:rPr>
              <a:t>Tailspin Toys is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Lacking ability to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sp>
        <p:nvSpPr>
          <p:cNvPr id="16" name="TextBox 15">
            <a:extLst>
              <a:ext uri="{FF2B5EF4-FFF2-40B4-BE49-F238E27FC236}">
                <a16:creationId xmlns:a16="http://schemas.microsoft.com/office/drawing/2014/main" id="{BEE8C558-BC8C-4165-8B38-C3AFE729F1F0}"/>
              </a:ext>
            </a:extLst>
          </p:cNvPr>
          <p:cNvSpPr txBox="1"/>
          <p:nvPr/>
        </p:nvSpPr>
        <p:spPr>
          <a:xfrm>
            <a:off x="3452007" y="4618749"/>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9484413" cy="5379312"/>
          </a:xfrm>
        </p:spPr>
        <p:txBody>
          <a:bodyPr>
            <a:normAutofit fontScale="925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Don’t want to be locked into a cloud vendor.</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2745</Words>
  <Application>Microsoft Office PowerPoint</Application>
  <PresentationFormat>Widescreen</PresentationFormat>
  <Paragraphs>360</Paragraphs>
  <Slides>34</Slides>
  <Notes>34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vt:lpstr>
      <vt:lpstr>Calibri</vt:lpstr>
      <vt:lpstr>Consolas</vt:lpstr>
      <vt:lpstr>Segoe UI</vt:lpstr>
      <vt:lpstr>Segoe UI Light</vt:lpstr>
      <vt:lpstr>Segoe UI Semibold</vt:lpstr>
      <vt:lpstr>Segoe UI Semilight</vt:lpstr>
      <vt:lpstr>segoe-ui_normal</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vt:lpstr>
      <vt:lpstr>Preferred solution – Data warehouse + reporting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2019-05-14T23:46:01Z</dcterms:created>
  <dcterms:modified xsi:type="dcterms:W3CDTF">2019-05-31T20:48:36Z</dcterms:modified>
</cp:coreProperties>
</file>